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c114\Desktop\INDEKS\CardioSurgery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c114\Desktop\INDEKS\CardioSurgery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__Microsoft_Excel1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__Microsoft_Excel2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bg-BG" sz="1200" b="1" i="0" baseline="0">
                <a:effectLst/>
              </a:rPr>
              <a:t>Разпределение на болниците според изпълнението на операции при сърдечни заболявания в условията на екстракорпорално кръвообращение. Минимално инвазивни сърдечни операции при лица над 18 години спрямо средното за страната - 17</a:t>
            </a:r>
            <a:r>
              <a:rPr lang="en-US" sz="1200" b="1" i="0" baseline="0">
                <a:effectLst/>
              </a:rPr>
              <a:t>2</a:t>
            </a:r>
            <a:r>
              <a:rPr lang="bg-BG" sz="1200" b="1" i="0" baseline="0">
                <a:effectLst/>
              </a:rPr>
              <a:t> операции годишно</a:t>
            </a:r>
            <a:endParaRPr lang="en-US" sz="1200">
              <a:effectLst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 sz="1200"/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КП116!$G$2</c:f>
              <c:strCache>
                <c:ptCount val="1"/>
              </c:strCache>
            </c:strRef>
          </c:tx>
          <c:invertIfNegative val="1"/>
          <c:cat>
            <c:strRef>
              <c:f>КП116!$B$3:$B$12</c:f>
              <c:strCache>
                <c:ptCount val="10"/>
                <c:pt idx="0">
                  <c:v>Специализирана болница за активно лечение по кардиохирургия  Сити Клиник Бургас ООД</c:v>
                </c:pt>
                <c:pt idx="1">
                  <c:v>МБАЛ СВЕТА МАРИНА ЕАД гр. Варна</c:v>
                </c:pt>
                <c:pt idx="2">
                  <c:v>МБАЛ Сърце и мозък ЕАД</c:v>
                </c:pt>
                <c:pt idx="3">
                  <c:v>УМБАЛ Свети Георги ЕАД Пловдив</c:v>
                </c:pt>
                <c:pt idx="4">
                  <c:v>МБАЛ СВ. АННА - СОФИЯ  АД</c:v>
                </c:pt>
                <c:pt idx="5">
                  <c:v>УСБАЛССЗ СВ. ЕКАТЕРИНА ЕАД СОФИЯ</c:v>
                </c:pt>
                <c:pt idx="6">
                  <c:v>МБАЛ ТОКУДА БОЛНИЦА СОФИЯ ЕАД</c:v>
                </c:pt>
                <c:pt idx="7">
                  <c:v>МБАЛ НКБ ЕАД СОФИЯ</c:v>
                </c:pt>
                <c:pt idx="8">
                  <c:v>СИТИ КЛИНИК УМБАЛ ЕООД СОФИЯ</c:v>
                </c:pt>
                <c:pt idx="9">
                  <c:v>УБ ЛОЗЕНЕЦ СОФИЯ</c:v>
                </c:pt>
              </c:strCache>
            </c:strRef>
          </c:cat>
          <c:val>
            <c:numRef>
              <c:f>КП116!$G$3:$G$12</c:f>
              <c:numCache>
                <c:formatCode>General</c:formatCode>
                <c:ptCount val="10"/>
                <c:pt idx="0">
                  <c:v>-0.14868997761829714</c:v>
                </c:pt>
                <c:pt idx="1">
                  <c:v>0.74804854719308234</c:v>
                </c:pt>
                <c:pt idx="2">
                  <c:v>-1.1987171391495706</c:v>
                </c:pt>
                <c:pt idx="3">
                  <c:v>0.11190070480552251</c:v>
                </c:pt>
                <c:pt idx="4">
                  <c:v>-1.2983547530175015</c:v>
                </c:pt>
                <c:pt idx="5">
                  <c:v>-0.2176698641422494</c:v>
                </c:pt>
                <c:pt idx="6">
                  <c:v>2.1812973005240908</c:v>
                </c:pt>
                <c:pt idx="7">
                  <c:v>0.18854502316546948</c:v>
                </c:pt>
                <c:pt idx="8">
                  <c:v>0.24986047785342705</c:v>
                </c:pt>
                <c:pt idx="9">
                  <c:v>-0.61622031961397361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04228096"/>
        <c:axId val="404227704"/>
      </c:barChart>
      <c:catAx>
        <c:axId val="404228096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low"/>
        <c:crossAx val="404227704"/>
        <c:crosses val="autoZero"/>
        <c:auto val="1"/>
        <c:lblAlgn val="ctr"/>
        <c:lblOffset val="100"/>
        <c:noMultiLvlLbl val="0"/>
      </c:catAx>
      <c:valAx>
        <c:axId val="404227704"/>
        <c:scaling>
          <c:orientation val="minMax"/>
        </c:scaling>
        <c:delete val="0"/>
        <c:axPos val="t"/>
        <c:majorGridlines/>
        <c:numFmt formatCode="General" sourceLinked="1"/>
        <c:majorTickMark val="out"/>
        <c:minorTickMark val="none"/>
        <c:tickLblPos val="nextTo"/>
        <c:crossAx val="4042280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bg-BG" sz="1200" b="1" i="0" baseline="0">
                <a:effectLst/>
              </a:rPr>
              <a:t>Разпределение на болниците според изпълнението на операции при комплексни сърдечни малформации с много голям обем и сложност в условия на екстракорпорално кръвообращение спрямо средното за страната - 2</a:t>
            </a:r>
            <a:r>
              <a:rPr lang="en-US" sz="1200" b="1" i="0" baseline="0">
                <a:effectLst/>
              </a:rPr>
              <a:t>56</a:t>
            </a:r>
            <a:r>
              <a:rPr lang="bg-BG" sz="1200" b="1" i="0" baseline="0">
                <a:effectLst/>
              </a:rPr>
              <a:t> операции годишно</a:t>
            </a:r>
            <a:endParaRPr lang="en-US" sz="1200">
              <a:effectLst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 sz="1200"/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1"/>
          <c:order val="0"/>
          <c:invertIfNegative val="1"/>
          <c:cat>
            <c:strRef>
              <c:f>КП119!$B$3:$B$12</c:f>
              <c:strCache>
                <c:ptCount val="10"/>
                <c:pt idx="0">
                  <c:v>Специализирана болница за активно лечение по кардиохирургия  Сити Клиник Бургас ООД</c:v>
                </c:pt>
                <c:pt idx="1">
                  <c:v>МБАЛ СВЕТА МАРИНА ЕАД гр. Варна</c:v>
                </c:pt>
                <c:pt idx="2">
                  <c:v>МБАЛ Сърце и мозък ЕАД</c:v>
                </c:pt>
                <c:pt idx="3">
                  <c:v>УМБАЛ Свети Георги ЕАД Пловдив</c:v>
                </c:pt>
                <c:pt idx="4">
                  <c:v>МБАЛ СВ. АННА - СОФИЯ  АД</c:v>
                </c:pt>
                <c:pt idx="5">
                  <c:v>УСБАЛССЗ СВ. ЕКАТЕРИНА ЕАД СОФИЯ</c:v>
                </c:pt>
                <c:pt idx="6">
                  <c:v>МБАЛ ТОКУДА БОЛНИЦА СОФИЯ ЕАД</c:v>
                </c:pt>
                <c:pt idx="7">
                  <c:v>МБАЛ НКБ ЕАД СОФИЯ</c:v>
                </c:pt>
                <c:pt idx="8">
                  <c:v>СИТИ КЛИНИК УМБАЛ ЕООД СОФИЯ</c:v>
                </c:pt>
                <c:pt idx="9">
                  <c:v>УБ ЛОЗЕНЕЦ СОФИЯ</c:v>
                </c:pt>
              </c:strCache>
            </c:strRef>
          </c:cat>
          <c:val>
            <c:numRef>
              <c:f>КП119!$G$3:$G$12</c:f>
              <c:numCache>
                <c:formatCode>General</c:formatCode>
                <c:ptCount val="10"/>
                <c:pt idx="0">
                  <c:v>-1.1342424266307489</c:v>
                </c:pt>
                <c:pt idx="1">
                  <c:v>-0.49015246261555939</c:v>
                </c:pt>
                <c:pt idx="2">
                  <c:v>0.56615507836935153</c:v>
                </c:pt>
                <c:pt idx="3">
                  <c:v>0.10241030427841499</c:v>
                </c:pt>
                <c:pt idx="4">
                  <c:v>-0.16166658096781272</c:v>
                </c:pt>
                <c:pt idx="5">
                  <c:v>2.066884694524743</c:v>
                </c:pt>
                <c:pt idx="6">
                  <c:v>0.97193175569892098</c:v>
                </c:pt>
                <c:pt idx="7">
                  <c:v>-0.29692547341100256</c:v>
                </c:pt>
                <c:pt idx="8">
                  <c:v>-0.31624817233145824</c:v>
                </c:pt>
                <c:pt idx="9">
                  <c:v>-1.3081467169148502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04228880"/>
        <c:axId val="404229272"/>
      </c:barChart>
      <c:dateAx>
        <c:axId val="404228880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low"/>
        <c:crossAx val="404229272"/>
        <c:crosses val="autoZero"/>
        <c:auto val="0"/>
        <c:lblOffset val="100"/>
        <c:baseTimeUnit val="days"/>
      </c:dateAx>
      <c:valAx>
        <c:axId val="404229272"/>
        <c:scaling>
          <c:orientation val="minMax"/>
        </c:scaling>
        <c:delete val="0"/>
        <c:axPos val="t"/>
        <c:majorGridlines/>
        <c:numFmt formatCode="General" sourceLinked="1"/>
        <c:majorTickMark val="out"/>
        <c:minorTickMark val="none"/>
        <c:tickLblPos val="nextTo"/>
        <c:crossAx val="40422888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bg-BG" sz="1200" b="1" i="0" baseline="0">
                <a:effectLst/>
              </a:rPr>
              <a:t>Разпределение на болниците според лечение на полиорганна недостатъчност, развила се след сърдечна операция спрямо средното за страната - 7</a:t>
            </a:r>
            <a:r>
              <a:rPr lang="en-US" sz="1200" b="1" i="0" baseline="0">
                <a:effectLst/>
              </a:rPr>
              <a:t>9</a:t>
            </a:r>
            <a:r>
              <a:rPr lang="bg-BG" sz="1200" b="1" i="0" baseline="0">
                <a:effectLst/>
              </a:rPr>
              <a:t> операции годишно</a:t>
            </a:r>
            <a:endParaRPr lang="en-US" sz="1200">
              <a:effectLst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 sz="1200"/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1"/>
          <c:cat>
            <c:strRef>
              <c:f>КП120!$B$3:$B$12</c:f>
              <c:strCache>
                <c:ptCount val="10"/>
                <c:pt idx="0">
                  <c:v>Специализирана болница за активно лечение по кардиохирургия  Сити Клиник Бургас ООД</c:v>
                </c:pt>
                <c:pt idx="1">
                  <c:v>МБАЛ СВЕТА МАРИНА ЕАД гр. Варна</c:v>
                </c:pt>
                <c:pt idx="2">
                  <c:v>МБАЛ Сърце и мозък ЕАД</c:v>
                </c:pt>
                <c:pt idx="3">
                  <c:v>УМБАЛ Свети Георги ЕАД Пловдив</c:v>
                </c:pt>
                <c:pt idx="4">
                  <c:v>МБАЛ СВ. АННА - СОФИЯ  АД</c:v>
                </c:pt>
                <c:pt idx="5">
                  <c:v>УСБАЛССЗ СВ. ЕКАТЕРИНА ЕАД СОФИЯ</c:v>
                </c:pt>
                <c:pt idx="6">
                  <c:v>МБАЛ ТОКУДА БОЛНИЦА СОФИЯ ЕАД</c:v>
                </c:pt>
                <c:pt idx="7">
                  <c:v>МБАЛ НКБ ЕАД СОФИЯ</c:v>
                </c:pt>
                <c:pt idx="8">
                  <c:v>СИТИ КЛИНИК УМБАЛ ЕООД СОФИЯ</c:v>
                </c:pt>
                <c:pt idx="9">
                  <c:v>УБ ЛОЗЕНЕЦ СОФИЯ</c:v>
                </c:pt>
              </c:strCache>
            </c:strRef>
          </c:cat>
          <c:val>
            <c:numRef>
              <c:f>КП120!$G$3:$G$12</c:f>
              <c:numCache>
                <c:formatCode>General</c:formatCode>
                <c:ptCount val="10"/>
                <c:pt idx="0">
                  <c:v>-0.65786669180288593</c:v>
                </c:pt>
                <c:pt idx="1">
                  <c:v>-0.79903980163183153</c:v>
                </c:pt>
                <c:pt idx="2">
                  <c:v>-0.48845896000815137</c:v>
                </c:pt>
                <c:pt idx="3">
                  <c:v>1.9961877729812896</c:v>
                </c:pt>
                <c:pt idx="4">
                  <c:v>-0.61551475885420237</c:v>
                </c:pt>
                <c:pt idx="5">
                  <c:v>1.2903222238365619</c:v>
                </c:pt>
                <c:pt idx="6">
                  <c:v>0.61269129665762356</c:v>
                </c:pt>
                <c:pt idx="7">
                  <c:v>-0.48845896000815137</c:v>
                </c:pt>
                <c:pt idx="8">
                  <c:v>0.16093734520499794</c:v>
                </c:pt>
                <c:pt idx="9">
                  <c:v>-1.0107994663752498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04229664"/>
        <c:axId val="404228488"/>
      </c:barChart>
      <c:catAx>
        <c:axId val="40422966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low"/>
        <c:crossAx val="404228488"/>
        <c:crosses val="autoZero"/>
        <c:auto val="1"/>
        <c:lblAlgn val="ctr"/>
        <c:lblOffset val="100"/>
        <c:noMultiLvlLbl val="0"/>
      </c:catAx>
      <c:valAx>
        <c:axId val="40422848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40422966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bg-BG" sz="1200" b="1" i="0" baseline="0">
                <a:effectLst/>
              </a:rPr>
              <a:t>Разпределение на болниците според оперативно лечение на заболявания на сърцето, без екстракорпорално кръвообращение, при лица над 18 години спрямо средното за страната - </a:t>
            </a:r>
            <a:r>
              <a:rPr lang="en-US" sz="1200" b="1" i="0" baseline="0">
                <a:effectLst/>
              </a:rPr>
              <a:t>87</a:t>
            </a:r>
            <a:r>
              <a:rPr lang="bg-BG" sz="1200" b="1" i="0" baseline="0">
                <a:effectLst/>
              </a:rPr>
              <a:t> операции годишно</a:t>
            </a:r>
            <a:endParaRPr lang="en-US" sz="1200">
              <a:effectLst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 sz="1200"/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1"/>
          <c:cat>
            <c:strRef>
              <c:f>КП121!$B$3:$B$12</c:f>
              <c:strCache>
                <c:ptCount val="10"/>
                <c:pt idx="0">
                  <c:v>Специализирана болница за активно лечение по кардиохирургия  Сити Клиник Бургас ООД</c:v>
                </c:pt>
                <c:pt idx="1">
                  <c:v>МБАЛ СВЕТА МАРИНА ЕАД гр. Варна</c:v>
                </c:pt>
                <c:pt idx="2">
                  <c:v>МБАЛ Сърце и мозък ЕАД</c:v>
                </c:pt>
                <c:pt idx="3">
                  <c:v>УМБАЛ Свети Георги ЕАД Пловдив</c:v>
                </c:pt>
                <c:pt idx="4">
                  <c:v>МБАЛ СВ. АННА - СОФИЯ  АД</c:v>
                </c:pt>
                <c:pt idx="5">
                  <c:v>УСБАЛССЗ СВ. ЕКАТЕРИНА ЕАД СОФИЯ</c:v>
                </c:pt>
                <c:pt idx="6">
                  <c:v>МБАЛ ТОКУДА БОЛНИЦА СОФИЯ ЕАД</c:v>
                </c:pt>
                <c:pt idx="7">
                  <c:v>МБАЛ НКБ ЕАД СОФИЯ</c:v>
                </c:pt>
                <c:pt idx="8">
                  <c:v>СИТИ КЛИНИК УМБАЛ ЕООД СОФИЯ</c:v>
                </c:pt>
                <c:pt idx="9">
                  <c:v>УБ ЛОЗЕНЕЦ СОФИЯ</c:v>
                </c:pt>
              </c:strCache>
            </c:strRef>
          </c:cat>
          <c:val>
            <c:numRef>
              <c:f>КП121!$G$3:$G$12</c:f>
              <c:numCache>
                <c:formatCode>General</c:formatCode>
                <c:ptCount val="10"/>
                <c:pt idx="0">
                  <c:v>-0.33220950089813528</c:v>
                </c:pt>
                <c:pt idx="1">
                  <c:v>-0.57858496807139348</c:v>
                </c:pt>
                <c:pt idx="2">
                  <c:v>-0.47526622377293037</c:v>
                </c:pt>
                <c:pt idx="3">
                  <c:v>-0.44347584091186482</c:v>
                </c:pt>
                <c:pt idx="4">
                  <c:v>-0.27657633089127048</c:v>
                </c:pt>
                <c:pt idx="5">
                  <c:v>2.6719816794725619</c:v>
                </c:pt>
                <c:pt idx="6">
                  <c:v>-0.17325758659280738</c:v>
                </c:pt>
                <c:pt idx="7">
                  <c:v>-0.39579026662026645</c:v>
                </c:pt>
                <c:pt idx="8">
                  <c:v>0.60560679350329927</c:v>
                </c:pt>
                <c:pt idx="9">
                  <c:v>-0.60242775521719272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03050648"/>
        <c:axId val="403049864"/>
      </c:barChart>
      <c:catAx>
        <c:axId val="403050648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low"/>
        <c:crossAx val="403049864"/>
        <c:crosses val="autoZero"/>
        <c:auto val="1"/>
        <c:lblAlgn val="ctr"/>
        <c:lblOffset val="100"/>
        <c:noMultiLvlLbl val="0"/>
      </c:catAx>
      <c:valAx>
        <c:axId val="403049864"/>
        <c:scaling>
          <c:orientation val="minMax"/>
        </c:scaling>
        <c:delete val="0"/>
        <c:axPos val="t"/>
        <c:majorGridlines/>
        <c:numFmt formatCode="General" sourceLinked="1"/>
        <c:majorTickMark val="out"/>
        <c:minorTickMark val="none"/>
        <c:tickLblPos val="nextTo"/>
        <c:crossAx val="40305064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bg-BG" sz="1600"/>
              <a:t>Комплексна оценка</a:t>
            </a:r>
            <a:r>
              <a:rPr lang="en-US" sz="1600"/>
              <a:t> -  </a:t>
            </a:r>
            <a:r>
              <a:rPr lang="bg-BG" sz="1600"/>
              <a:t>кардиохирургия разпределение на лечебните заведения при 542 операции средно годишно</a:t>
            </a:r>
            <a:r>
              <a:rPr lang="en-US" sz="1600"/>
              <a:t> </a:t>
            </a:r>
            <a:endParaRPr lang="bg-BG" sz="1600"/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'комплексна оценка'!$H$2</c:f>
              <c:strCache>
                <c:ptCount val="1"/>
                <c:pt idx="0">
                  <c:v>Комплексна оценка</c:v>
                </c:pt>
              </c:strCache>
            </c:strRef>
          </c:tx>
          <c:invertIfNegative val="1"/>
          <c:cat>
            <c:strRef>
              <c:f>'комплексна оценка'!$B$3:$B$12</c:f>
              <c:strCache>
                <c:ptCount val="10"/>
                <c:pt idx="0">
                  <c:v>Специализирана болница за активно лечение по кардиохирургия  Сити Клиник Бургас ООД</c:v>
                </c:pt>
                <c:pt idx="1">
                  <c:v>МБАЛ СВЕТА МАРИНА ЕАД гр. Варна</c:v>
                </c:pt>
                <c:pt idx="2">
                  <c:v>МБАЛ Сърце и мозък ЕАД</c:v>
                </c:pt>
                <c:pt idx="3">
                  <c:v>УМБАЛ Свети Георги ЕАД Пловдив</c:v>
                </c:pt>
                <c:pt idx="4">
                  <c:v>МБАЛ СВ. АННА - СОФИЯ  АД</c:v>
                </c:pt>
                <c:pt idx="5">
                  <c:v>УСБАЛССЗ СВ. ЕКАТЕРИНА ЕАД СОФИЯ</c:v>
                </c:pt>
                <c:pt idx="6">
                  <c:v>МБАЛ ТОКУДА БОЛНИЦА СОФИЯ ЕАД</c:v>
                </c:pt>
                <c:pt idx="7">
                  <c:v>МБАЛ НКБ ЕАД СОФИЯ</c:v>
                </c:pt>
                <c:pt idx="8">
                  <c:v>СИТИ КЛИНИК УМБАЛ ЕООД СОФИЯ</c:v>
                </c:pt>
                <c:pt idx="9">
                  <c:v>УБ ЛОЗЕНЕЦ СОФИЯ</c:v>
                </c:pt>
              </c:strCache>
            </c:strRef>
          </c:cat>
          <c:val>
            <c:numRef>
              <c:f>'комплексна оценка'!$H$3:$H$12</c:f>
              <c:numCache>
                <c:formatCode>General</c:formatCode>
                <c:ptCount val="10"/>
                <c:pt idx="0">
                  <c:v>-0.44941762724805739</c:v>
                </c:pt>
                <c:pt idx="1">
                  <c:v>-0.17843400000692133</c:v>
                </c:pt>
                <c:pt idx="2">
                  <c:v>-0.30107118612408018</c:v>
                </c:pt>
                <c:pt idx="3">
                  <c:v>0.53877877944130947</c:v>
                </c:pt>
                <c:pt idx="4">
                  <c:v>-0.47666706712923229</c:v>
                </c:pt>
                <c:pt idx="5">
                  <c:v>1.5452060747858611</c:v>
                </c:pt>
                <c:pt idx="6">
                  <c:v>0.97113802762948287</c:v>
                </c:pt>
                <c:pt idx="7">
                  <c:v>-0.1448293968310749</c:v>
                </c:pt>
                <c:pt idx="8">
                  <c:v>0.2857730785865501</c:v>
                </c:pt>
                <c:pt idx="9">
                  <c:v>-0.76198727051015147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03051432"/>
        <c:axId val="399597432"/>
      </c:barChart>
      <c:catAx>
        <c:axId val="40305143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low"/>
        <c:crossAx val="399597432"/>
        <c:crosses val="autoZero"/>
        <c:auto val="1"/>
        <c:lblAlgn val="ctr"/>
        <c:lblOffset val="100"/>
        <c:noMultiLvlLbl val="0"/>
      </c:catAx>
      <c:valAx>
        <c:axId val="39959743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low"/>
        <c:crossAx val="40305143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E699A-92DC-4DB3-9CA0-5633C6645987}" type="datetimeFigureOut">
              <a:rPr lang="bg-BG" smtClean="0"/>
              <a:t>12.12.2018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9B70F-161B-468D-B31A-C22E58D09047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E699A-92DC-4DB3-9CA0-5633C6645987}" type="datetimeFigureOut">
              <a:rPr lang="bg-BG" smtClean="0"/>
              <a:t>12.12.2018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9B70F-161B-468D-B31A-C22E58D09047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E699A-92DC-4DB3-9CA0-5633C6645987}" type="datetimeFigureOut">
              <a:rPr lang="bg-BG" smtClean="0"/>
              <a:t>12.12.2018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9B70F-161B-468D-B31A-C22E58D09047}" type="slidenum">
              <a:rPr lang="bg-BG" smtClean="0"/>
              <a:t>‹#›</a:t>
            </a:fld>
            <a:endParaRPr lang="bg-BG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E699A-92DC-4DB3-9CA0-5633C6645987}" type="datetimeFigureOut">
              <a:rPr lang="bg-BG" smtClean="0"/>
              <a:t>12.12.2018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9B70F-161B-468D-B31A-C22E58D09047}" type="slidenum">
              <a:rPr lang="bg-BG" smtClean="0"/>
              <a:t>‹#›</a:t>
            </a:fld>
            <a:endParaRPr lang="bg-BG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E699A-92DC-4DB3-9CA0-5633C6645987}" type="datetimeFigureOut">
              <a:rPr lang="bg-BG" smtClean="0"/>
              <a:t>12.12.2018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9B70F-161B-468D-B31A-C22E58D09047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E699A-92DC-4DB3-9CA0-5633C6645987}" type="datetimeFigureOut">
              <a:rPr lang="bg-BG" smtClean="0"/>
              <a:t>12.12.2018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9B70F-161B-468D-B31A-C22E58D09047}" type="slidenum">
              <a:rPr lang="bg-BG" smtClean="0"/>
              <a:t>‹#›</a:t>
            </a:fld>
            <a:endParaRPr lang="bg-BG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E699A-92DC-4DB3-9CA0-5633C6645987}" type="datetimeFigureOut">
              <a:rPr lang="bg-BG" smtClean="0"/>
              <a:t>12.12.2018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9B70F-161B-468D-B31A-C22E58D09047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E699A-92DC-4DB3-9CA0-5633C6645987}" type="datetimeFigureOut">
              <a:rPr lang="bg-BG" smtClean="0"/>
              <a:t>12.12.2018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9B70F-161B-468D-B31A-C22E58D09047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E699A-92DC-4DB3-9CA0-5633C6645987}" type="datetimeFigureOut">
              <a:rPr lang="bg-BG" smtClean="0"/>
              <a:t>12.12.2018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9B70F-161B-468D-B31A-C22E58D09047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E699A-92DC-4DB3-9CA0-5633C6645987}" type="datetimeFigureOut">
              <a:rPr lang="bg-BG" smtClean="0"/>
              <a:t>12.12.2018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9B70F-161B-468D-B31A-C22E58D09047}" type="slidenum">
              <a:rPr lang="bg-BG" smtClean="0"/>
              <a:t>‹#›</a:t>
            </a:fld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E699A-92DC-4DB3-9CA0-5633C6645987}" type="datetimeFigureOut">
              <a:rPr lang="bg-BG" smtClean="0"/>
              <a:t>12.12.2018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9B70F-161B-468D-B31A-C22E58D09047}" type="slidenum">
              <a:rPr lang="bg-BG" smtClean="0"/>
              <a:t>‹#›</a:t>
            </a:fld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25E699A-92DC-4DB3-9CA0-5633C6645987}" type="datetimeFigureOut">
              <a:rPr lang="bg-BG" smtClean="0"/>
              <a:t>12.12.2018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3B19B70F-161B-468D-B31A-C22E58D09047}" type="slidenum">
              <a:rPr lang="bg-BG" smtClean="0"/>
              <a:t>‹#›</a:t>
            </a:fld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g-BG" dirty="0" smtClean="0"/>
              <a:t>Индекс на болниците</a:t>
            </a:r>
            <a:endParaRPr lang="bg-B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bg-BG" dirty="0" err="1" smtClean="0"/>
              <a:t>Кардиохирургия</a:t>
            </a:r>
            <a:endParaRPr lang="bg-BG" dirty="0" smtClean="0"/>
          </a:p>
          <a:p>
            <a:endParaRPr lang="bg-BG" dirty="0"/>
          </a:p>
          <a:p>
            <a:pPr algn="l"/>
            <a:r>
              <a:rPr lang="bg-BG" sz="2000" i="1" dirty="0" smtClean="0"/>
              <a:t>Проф. Петко Салчев</a:t>
            </a:r>
            <a:endParaRPr lang="bg-BG" sz="2000" i="1" dirty="0"/>
          </a:p>
        </p:txBody>
      </p:sp>
    </p:spTree>
    <p:extLst>
      <p:ext uri="{BB962C8B-B14F-4D97-AF65-F5344CB8AC3E}">
        <p14:creationId xmlns:p14="http://schemas.microsoft.com/office/powerpoint/2010/main" val="275939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 smtClean="0"/>
              <a:t>Данните са получени от НЗОК</a:t>
            </a:r>
          </a:p>
          <a:p>
            <a:r>
              <a:rPr lang="bg-BG" dirty="0" smtClean="0"/>
              <a:t>Индексът е изчислен със </a:t>
            </a:r>
            <a:r>
              <a:rPr lang="en-US" dirty="0" smtClean="0"/>
              <a:t>z-score</a:t>
            </a:r>
            <a:endParaRPr lang="bg-BG" dirty="0" smtClean="0"/>
          </a:p>
          <a:p>
            <a:r>
              <a:rPr lang="bg-BG" dirty="0" smtClean="0"/>
              <a:t>Болниците са групиране около средната за страната по съответната дейност</a:t>
            </a:r>
            <a:endParaRPr lang="bg-B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Методология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87352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КАРДИОХИРУРГИЯ</a:t>
            </a:r>
            <a:endParaRPr lang="bg-BG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1358040"/>
              </p:ext>
            </p:extLst>
          </p:nvPr>
        </p:nvGraphicFramePr>
        <p:xfrm>
          <a:off x="251520" y="1988839"/>
          <a:ext cx="8640960" cy="384915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1063"/>
                <a:gridCol w="4625521"/>
                <a:gridCol w="1211811"/>
                <a:gridCol w="804413"/>
                <a:gridCol w="1368152"/>
              </a:tblGrid>
              <a:tr h="706988"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u="none" strike="noStrike" dirty="0">
                          <a:effectLst/>
                        </a:rPr>
                        <a:t>КП №</a:t>
                      </a:r>
                      <a:endParaRPr lang="bg-BG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8" marR="8458" marT="84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u="none" strike="noStrike" dirty="0">
                          <a:effectLst/>
                        </a:rPr>
                        <a:t>Име на КП</a:t>
                      </a:r>
                      <a:endParaRPr lang="bg-BG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8" marR="8458" marT="84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u="none" strike="noStrike">
                          <a:effectLst/>
                        </a:rPr>
                        <a:t>Брой лечебни заведения</a:t>
                      </a:r>
                      <a:endParaRPr lang="bg-BG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8" marR="8458" marT="84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u="none" strike="noStrike">
                          <a:effectLst/>
                        </a:rPr>
                        <a:t>брой операции</a:t>
                      </a:r>
                      <a:endParaRPr lang="bg-BG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8" marR="8458" marT="84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u="none" strike="noStrike" dirty="0">
                          <a:effectLst/>
                        </a:rPr>
                        <a:t>средногодишен брой операции</a:t>
                      </a:r>
                      <a:endParaRPr lang="bg-BG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8" marR="8458" marT="8458" marB="0" anchor="ctr"/>
                </a:tc>
              </a:tr>
              <a:tr h="1021205"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u="none" strike="noStrike">
                          <a:effectLst/>
                        </a:rPr>
                        <a:t>116</a:t>
                      </a:r>
                      <a:endParaRPr lang="bg-BG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8" marR="8458" marT="845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Оперативно лечение при </a:t>
                      </a:r>
                      <a:r>
                        <a:rPr lang="ru-RU" sz="1400" u="none" strike="noStrike" dirty="0" err="1">
                          <a:effectLst/>
                        </a:rPr>
                        <a:t>сърдечни</a:t>
                      </a:r>
                      <a:r>
                        <a:rPr lang="ru-RU" sz="1400" u="none" strike="noStrike" dirty="0">
                          <a:effectLst/>
                        </a:rPr>
                        <a:t> </a:t>
                      </a:r>
                      <a:r>
                        <a:rPr lang="ru-RU" sz="1400" u="none" strike="noStrike" dirty="0" err="1">
                          <a:effectLst/>
                        </a:rPr>
                        <a:t>заболявания</a:t>
                      </a:r>
                      <a:r>
                        <a:rPr lang="ru-RU" sz="1400" u="none" strike="noStrike" dirty="0">
                          <a:effectLst/>
                        </a:rPr>
                        <a:t> в </a:t>
                      </a:r>
                      <a:r>
                        <a:rPr lang="ru-RU" sz="1400" u="none" strike="noStrike" dirty="0" err="1">
                          <a:effectLst/>
                        </a:rPr>
                        <a:t>условията</a:t>
                      </a:r>
                      <a:r>
                        <a:rPr lang="ru-RU" sz="1400" u="none" strike="noStrike" dirty="0">
                          <a:effectLst/>
                        </a:rPr>
                        <a:t> на </a:t>
                      </a:r>
                      <a:r>
                        <a:rPr lang="ru-RU" sz="1400" u="none" strike="noStrike" dirty="0" err="1">
                          <a:effectLst/>
                        </a:rPr>
                        <a:t>екстракорпорално</a:t>
                      </a:r>
                      <a:r>
                        <a:rPr lang="ru-RU" sz="1400" u="none" strike="noStrike" dirty="0">
                          <a:effectLst/>
                        </a:rPr>
                        <a:t> </a:t>
                      </a:r>
                      <a:r>
                        <a:rPr lang="ru-RU" sz="1400" u="none" strike="noStrike" dirty="0" err="1">
                          <a:effectLst/>
                        </a:rPr>
                        <a:t>кръвообращение</a:t>
                      </a:r>
                      <a:r>
                        <a:rPr lang="ru-RU" sz="1400" u="none" strike="noStrike" dirty="0">
                          <a:effectLst/>
                        </a:rPr>
                        <a:t>. </a:t>
                      </a:r>
                      <a:r>
                        <a:rPr lang="ru-RU" sz="1400" u="none" strike="noStrike" dirty="0" err="1">
                          <a:effectLst/>
                        </a:rPr>
                        <a:t>Минимално</a:t>
                      </a:r>
                      <a:r>
                        <a:rPr lang="ru-RU" sz="1400" u="none" strike="noStrike" dirty="0">
                          <a:effectLst/>
                        </a:rPr>
                        <a:t> </a:t>
                      </a:r>
                      <a:r>
                        <a:rPr lang="ru-RU" sz="1400" u="none" strike="noStrike" dirty="0" err="1">
                          <a:effectLst/>
                        </a:rPr>
                        <a:t>инвазивни</a:t>
                      </a:r>
                      <a:r>
                        <a:rPr lang="ru-RU" sz="1400" u="none" strike="noStrike" dirty="0">
                          <a:effectLst/>
                        </a:rPr>
                        <a:t> </a:t>
                      </a:r>
                      <a:r>
                        <a:rPr lang="ru-RU" sz="1400" u="none" strike="noStrike" dirty="0" err="1">
                          <a:effectLst/>
                        </a:rPr>
                        <a:t>сърдечни</a:t>
                      </a:r>
                      <a:r>
                        <a:rPr lang="ru-RU" sz="1400" u="none" strike="noStrike" dirty="0">
                          <a:effectLst/>
                        </a:rPr>
                        <a:t> операции при лица над 18 </a:t>
                      </a:r>
                      <a:r>
                        <a:rPr lang="ru-RU" sz="1400" u="none" strike="noStrike" dirty="0" err="1">
                          <a:effectLst/>
                        </a:rPr>
                        <a:t>години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8" marR="8458" marT="84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172</a:t>
                      </a:r>
                    </a:p>
                  </a:txBody>
                  <a:tcPr marL="9525" marR="9525" marT="9525" marB="0" anchor="b"/>
                </a:tc>
              </a:tr>
              <a:tr h="706988"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u="none" strike="noStrike">
                          <a:effectLst/>
                        </a:rPr>
                        <a:t>119</a:t>
                      </a:r>
                      <a:endParaRPr lang="bg-BG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8" marR="8458" marT="845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Оперативни процедури при комплексни сърдечни малформации с много голям обем и сложност в условия на екстракорпорално кръвообращение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8" marR="8458" marT="84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256</a:t>
                      </a:r>
                    </a:p>
                  </a:txBody>
                  <a:tcPr marL="9525" marR="9525" marT="9525" marB="0" anchor="b"/>
                </a:tc>
              </a:tr>
              <a:tr h="706988"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u="none" strike="noStrike">
                          <a:effectLst/>
                        </a:rPr>
                        <a:t>120</a:t>
                      </a:r>
                      <a:endParaRPr lang="bg-BG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8" marR="8458" marT="845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Лечение на </a:t>
                      </a:r>
                      <a:r>
                        <a:rPr lang="ru-RU" sz="1400" u="none" strike="noStrike" dirty="0" err="1">
                          <a:effectLst/>
                        </a:rPr>
                        <a:t>полиорганна</a:t>
                      </a:r>
                      <a:r>
                        <a:rPr lang="ru-RU" sz="1400" u="none" strike="noStrike" dirty="0">
                          <a:effectLst/>
                        </a:rPr>
                        <a:t> </a:t>
                      </a:r>
                      <a:r>
                        <a:rPr lang="ru-RU" sz="1400" u="none" strike="noStrike" dirty="0" err="1">
                          <a:effectLst/>
                        </a:rPr>
                        <a:t>недостатъчност</a:t>
                      </a:r>
                      <a:r>
                        <a:rPr lang="ru-RU" sz="1400" u="none" strike="noStrike" dirty="0">
                          <a:effectLst/>
                        </a:rPr>
                        <a:t>, развила се след </a:t>
                      </a:r>
                      <a:r>
                        <a:rPr lang="ru-RU" sz="1400" u="none" strike="noStrike" dirty="0" err="1">
                          <a:effectLst/>
                        </a:rPr>
                        <a:t>сърдечна</a:t>
                      </a:r>
                      <a:r>
                        <a:rPr lang="ru-RU" sz="1400" u="none" strike="noStrike" dirty="0">
                          <a:effectLst/>
                        </a:rPr>
                        <a:t> операция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8" marR="8458" marT="84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</a:t>
                      </a:r>
                    </a:p>
                  </a:txBody>
                  <a:tcPr marL="9525" marR="9525" marT="9525" marB="0" anchor="b"/>
                </a:tc>
              </a:tr>
              <a:tr h="706988"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u="none" strike="noStrike">
                          <a:effectLst/>
                        </a:rPr>
                        <a:t>121</a:t>
                      </a:r>
                      <a:endParaRPr lang="bg-BG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8" marR="8458" marT="845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Оперативно лечение на заболявания на сърцето, без екстракорпорално кръвообращение, при лица над 18 години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8" marR="8458" marT="84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222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Autofit/>
          </a:bodyPr>
          <a:lstStyle/>
          <a:p>
            <a:pPr fontAlgn="b"/>
            <a:r>
              <a:rPr lang="bg-BG" sz="1800" b="1" dirty="0" smtClean="0"/>
              <a:t>КП 116 - </a:t>
            </a:r>
            <a:r>
              <a:rPr lang="ru-RU" sz="1800" b="1" dirty="0"/>
              <a:t>Оперативно лечение при </a:t>
            </a:r>
            <a:r>
              <a:rPr lang="ru-RU" sz="1800" b="1" dirty="0" err="1"/>
              <a:t>сърдечни</a:t>
            </a:r>
            <a:r>
              <a:rPr lang="ru-RU" sz="1800" b="1" dirty="0"/>
              <a:t> </a:t>
            </a:r>
            <a:r>
              <a:rPr lang="ru-RU" sz="1800" b="1" dirty="0" err="1"/>
              <a:t>заболявания</a:t>
            </a:r>
            <a:r>
              <a:rPr lang="ru-RU" sz="1800" b="1" dirty="0"/>
              <a:t> в </a:t>
            </a:r>
            <a:r>
              <a:rPr lang="ru-RU" sz="1800" b="1" dirty="0" err="1"/>
              <a:t>условията</a:t>
            </a:r>
            <a:r>
              <a:rPr lang="ru-RU" sz="1800" b="1" dirty="0"/>
              <a:t> на </a:t>
            </a:r>
            <a:r>
              <a:rPr lang="ru-RU" sz="1800" b="1" dirty="0" err="1"/>
              <a:t>екстракорпорално</a:t>
            </a:r>
            <a:r>
              <a:rPr lang="ru-RU" sz="1800" b="1" dirty="0"/>
              <a:t> </a:t>
            </a:r>
            <a:r>
              <a:rPr lang="ru-RU" sz="1800" b="1" dirty="0" err="1"/>
              <a:t>кръвообращение</a:t>
            </a:r>
            <a:r>
              <a:rPr lang="ru-RU" sz="1800" b="1" dirty="0"/>
              <a:t>. </a:t>
            </a:r>
            <a:r>
              <a:rPr lang="ru-RU" sz="1800" b="1" dirty="0" err="1"/>
              <a:t>Минимално</a:t>
            </a:r>
            <a:r>
              <a:rPr lang="ru-RU" sz="1800" b="1" dirty="0"/>
              <a:t> </a:t>
            </a:r>
            <a:r>
              <a:rPr lang="ru-RU" sz="1800" b="1" dirty="0" err="1"/>
              <a:t>инвазивни</a:t>
            </a:r>
            <a:r>
              <a:rPr lang="ru-RU" sz="1800" b="1" dirty="0"/>
              <a:t> </a:t>
            </a:r>
            <a:r>
              <a:rPr lang="ru-RU" sz="1800" b="1" dirty="0" err="1"/>
              <a:t>сърдечни</a:t>
            </a:r>
            <a:r>
              <a:rPr lang="ru-RU" sz="1800" b="1" dirty="0"/>
              <a:t> операции при лица над 18 </a:t>
            </a:r>
            <a:r>
              <a:rPr lang="ru-RU" sz="1800" b="1" dirty="0" err="1"/>
              <a:t>години</a:t>
            </a:r>
            <a:endParaRPr lang="ru-RU" sz="1800" b="1" dirty="0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2760100"/>
              </p:ext>
            </p:extLst>
          </p:nvPr>
        </p:nvGraphicFramePr>
        <p:xfrm>
          <a:off x="467544" y="1700808"/>
          <a:ext cx="8064896" cy="46443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5441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008112"/>
          </a:xfrm>
        </p:spPr>
        <p:txBody>
          <a:bodyPr>
            <a:noAutofit/>
          </a:bodyPr>
          <a:lstStyle/>
          <a:p>
            <a:r>
              <a:rPr lang="bg-BG" sz="2000" b="1" dirty="0" smtClean="0"/>
              <a:t>КП 119 </a:t>
            </a:r>
            <a:r>
              <a:rPr lang="ru-RU" sz="2000" b="1" dirty="0" err="1"/>
              <a:t>Оперативни</a:t>
            </a:r>
            <a:r>
              <a:rPr lang="ru-RU" sz="2000" b="1" dirty="0"/>
              <a:t> </a:t>
            </a:r>
            <a:r>
              <a:rPr lang="ru-RU" sz="2000" b="1" dirty="0" err="1"/>
              <a:t>процедури</a:t>
            </a:r>
            <a:r>
              <a:rPr lang="ru-RU" sz="2000" b="1" dirty="0"/>
              <a:t> при </a:t>
            </a:r>
            <a:r>
              <a:rPr lang="ru-RU" sz="2000" b="1" dirty="0" err="1"/>
              <a:t>комплексни</a:t>
            </a:r>
            <a:r>
              <a:rPr lang="ru-RU" sz="2000" b="1" dirty="0"/>
              <a:t> </a:t>
            </a:r>
            <a:r>
              <a:rPr lang="ru-RU" sz="2000" b="1" dirty="0" err="1"/>
              <a:t>сърдечни</a:t>
            </a:r>
            <a:r>
              <a:rPr lang="ru-RU" sz="2000" b="1" dirty="0"/>
              <a:t> </a:t>
            </a:r>
            <a:r>
              <a:rPr lang="ru-RU" sz="2000" b="1" dirty="0" err="1"/>
              <a:t>малформации</a:t>
            </a:r>
            <a:r>
              <a:rPr lang="ru-RU" sz="2000" b="1" dirty="0"/>
              <a:t> с много </a:t>
            </a:r>
            <a:r>
              <a:rPr lang="ru-RU" sz="2000" b="1" dirty="0" err="1"/>
              <a:t>голям</a:t>
            </a:r>
            <a:r>
              <a:rPr lang="ru-RU" sz="2000" b="1" dirty="0"/>
              <a:t> </a:t>
            </a:r>
            <a:r>
              <a:rPr lang="ru-RU" sz="2000" b="1" dirty="0" err="1"/>
              <a:t>обем</a:t>
            </a:r>
            <a:r>
              <a:rPr lang="ru-RU" sz="2000" b="1" dirty="0"/>
              <a:t> и </a:t>
            </a:r>
            <a:r>
              <a:rPr lang="ru-RU" sz="2000" b="1" dirty="0" err="1"/>
              <a:t>сложност</a:t>
            </a:r>
            <a:r>
              <a:rPr lang="ru-RU" sz="2000" b="1" dirty="0"/>
              <a:t> в условия на </a:t>
            </a:r>
            <a:r>
              <a:rPr lang="ru-RU" sz="2000" b="1" dirty="0" err="1"/>
              <a:t>екстракорпорално</a:t>
            </a:r>
            <a:r>
              <a:rPr lang="ru-RU" sz="2000" b="1" dirty="0"/>
              <a:t> </a:t>
            </a:r>
            <a:r>
              <a:rPr lang="ru-RU" sz="2000" b="1" dirty="0" err="1"/>
              <a:t>кръвообращение</a:t>
            </a:r>
            <a:endParaRPr lang="bg-BG" sz="2000" b="1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1624825"/>
              </p:ext>
            </p:extLst>
          </p:nvPr>
        </p:nvGraphicFramePr>
        <p:xfrm>
          <a:off x="467544" y="1504950"/>
          <a:ext cx="8280920" cy="4588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5933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50106"/>
          </a:xfrm>
        </p:spPr>
        <p:txBody>
          <a:bodyPr>
            <a:noAutofit/>
          </a:bodyPr>
          <a:lstStyle/>
          <a:p>
            <a:r>
              <a:rPr lang="bg-BG" sz="2000" b="1" dirty="0" smtClean="0"/>
              <a:t>КП 120 </a:t>
            </a:r>
            <a:r>
              <a:rPr lang="ru-RU" sz="2000" dirty="0"/>
              <a:t>Лечение на </a:t>
            </a:r>
            <a:r>
              <a:rPr lang="ru-RU" sz="2000" dirty="0" err="1"/>
              <a:t>полиорганна</a:t>
            </a:r>
            <a:r>
              <a:rPr lang="ru-RU" sz="2000" dirty="0"/>
              <a:t> </a:t>
            </a:r>
            <a:r>
              <a:rPr lang="ru-RU" sz="2000" dirty="0" err="1"/>
              <a:t>недостатъчност</a:t>
            </a:r>
            <a:r>
              <a:rPr lang="ru-RU" sz="2000" dirty="0"/>
              <a:t>, развила се след </a:t>
            </a:r>
            <a:r>
              <a:rPr lang="ru-RU" sz="2000" dirty="0" err="1"/>
              <a:t>сърдечна</a:t>
            </a:r>
            <a:r>
              <a:rPr lang="ru-RU" sz="2000" dirty="0"/>
              <a:t> </a:t>
            </a:r>
            <a:r>
              <a:rPr lang="ru-RU" sz="2000" dirty="0" smtClean="0"/>
              <a:t>операция</a:t>
            </a:r>
            <a:endParaRPr lang="bg-BG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6225004"/>
            <a:ext cx="80648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dirty="0" smtClean="0"/>
              <a:t>От всички 1</a:t>
            </a:r>
            <a:r>
              <a:rPr lang="en-US" sz="1600" dirty="0" smtClean="0"/>
              <a:t>0</a:t>
            </a:r>
            <a:r>
              <a:rPr lang="bg-BG" sz="1600" dirty="0" smtClean="0"/>
              <a:t> ЛЗБП само 4 (</a:t>
            </a:r>
            <a:r>
              <a:rPr lang="en-US" sz="1600" dirty="0" smtClean="0"/>
              <a:t>40</a:t>
            </a:r>
            <a:r>
              <a:rPr lang="bg-BG" sz="1600" dirty="0" smtClean="0"/>
              <a:t> %) са над средното за страната.</a:t>
            </a:r>
            <a:endParaRPr lang="bg-BG" sz="1600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100819"/>
              </p:ext>
            </p:extLst>
          </p:nvPr>
        </p:nvGraphicFramePr>
        <p:xfrm>
          <a:off x="395536" y="1464468"/>
          <a:ext cx="8424936" cy="44128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7293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r>
              <a:rPr lang="bg-BG" sz="2000" b="1" dirty="0" smtClean="0"/>
              <a:t>КП 121 </a:t>
            </a:r>
            <a:r>
              <a:rPr lang="ru-RU" sz="2000" b="1" dirty="0"/>
              <a:t>Оперативно лечение на </a:t>
            </a:r>
            <a:r>
              <a:rPr lang="ru-RU" sz="2000" b="1" dirty="0" err="1"/>
              <a:t>заболявания</a:t>
            </a:r>
            <a:r>
              <a:rPr lang="ru-RU" sz="2000" b="1" dirty="0"/>
              <a:t> на </a:t>
            </a:r>
            <a:r>
              <a:rPr lang="ru-RU" sz="2000" b="1" dirty="0" err="1"/>
              <a:t>сърцето</a:t>
            </a:r>
            <a:r>
              <a:rPr lang="ru-RU" sz="2000" b="1" dirty="0"/>
              <a:t>, без </a:t>
            </a:r>
            <a:r>
              <a:rPr lang="ru-RU" sz="2000" b="1" dirty="0" err="1"/>
              <a:t>екстракорпорално</a:t>
            </a:r>
            <a:r>
              <a:rPr lang="ru-RU" sz="2000" b="1" dirty="0"/>
              <a:t> </a:t>
            </a:r>
            <a:r>
              <a:rPr lang="ru-RU" sz="2000" b="1" dirty="0" err="1"/>
              <a:t>кръвообращение</a:t>
            </a:r>
            <a:r>
              <a:rPr lang="ru-RU" sz="2000" b="1" dirty="0"/>
              <a:t>, при лица над 18 </a:t>
            </a:r>
            <a:r>
              <a:rPr lang="ru-RU" sz="2000" b="1" dirty="0" err="1"/>
              <a:t>години</a:t>
            </a:r>
            <a:endParaRPr lang="bg-BG" sz="2000" b="1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1529563"/>
              </p:ext>
            </p:extLst>
          </p:nvPr>
        </p:nvGraphicFramePr>
        <p:xfrm>
          <a:off x="323528" y="1844824"/>
          <a:ext cx="8568952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6180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634082"/>
          </a:xfrm>
        </p:spPr>
        <p:txBody>
          <a:bodyPr>
            <a:noAutofit/>
          </a:bodyPr>
          <a:lstStyle/>
          <a:p>
            <a:r>
              <a:rPr lang="bg-BG" sz="3200" dirty="0" smtClean="0"/>
              <a:t>КОМПЛЕКСЕН ИНДЕКС</a:t>
            </a:r>
            <a:endParaRPr lang="bg-BG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683568" y="5373216"/>
            <a:ext cx="82809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dirty="0" smtClean="0"/>
              <a:t>При комплексната оценка на първо място е УСБАЛССЗ СВ.ЕКАТЕРИНА ЕАД. </a:t>
            </a:r>
            <a:endParaRPr lang="bg-BG" sz="16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9786873"/>
              </p:ext>
            </p:extLst>
          </p:nvPr>
        </p:nvGraphicFramePr>
        <p:xfrm>
          <a:off x="899592" y="2204864"/>
          <a:ext cx="7327900" cy="2440305"/>
        </p:xfrm>
        <a:graphic>
          <a:graphicData uri="http://schemas.openxmlformats.org/drawingml/2006/table">
            <a:tbl>
              <a:tblPr/>
              <a:tblGrid>
                <a:gridCol w="3454400"/>
                <a:gridCol w="609600"/>
                <a:gridCol w="609600"/>
                <a:gridCol w="609600"/>
                <a:gridCol w="609600"/>
                <a:gridCol w="609600"/>
                <a:gridCol w="825500"/>
              </a:tblGrid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Име на лечебно заведение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КП 116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КП 119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КП 120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КП 121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Комплексна оценка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Специализирана болница за активно лечение по кардиохирургия  Сити Клиник Бургас ООД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-0,03058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-0,92683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-0,56189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-0,27837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-0,44941763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МБАЛ СВЕТА МАРИНА ЕАД гр. Варна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0,843948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-0,32249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-0,70301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-0,53218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-0,178434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МБАЛ Сърце и мозък ЕАД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-1,0546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0,668612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-0,39256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-0,42575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-0,30107119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УМБАЛ Свети Георги ЕАД Пловдив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0,223558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0,233492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2,091061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-0,393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0,538778779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МБАЛ СВ. АННА - СОФИЯ  АД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-1,15177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-0,01428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-0,51956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-0,22106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-0,47666707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УСБАЛССЗ СВ. ЕКАТЕРИНА ЕАД СОФИЯ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-0,09785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2,076709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1,385489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2,816476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1,545206075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МБАЛ ТОКУДА БОЛНИЦА СОФИЯ ЕАД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2,241695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1,049342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0,708139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-0,11462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0,971138028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МБАЛ НКБ ЕАД СОФИЯ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0,298304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-0,14119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-0,39256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-0,34387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-0,1448294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СИТИ КЛИНИК УМБАЛ ЕООД СОФИЯ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0,3581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-0,15932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0,256572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0,687744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0,285773079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УБ ЛОЗЕНЕЦ СОФИЯ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-0,48653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-1,09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-0,91468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-0,55675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1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-0,76198727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410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КОМПЛЕКСЕН ИНДЕКС</a:t>
            </a:r>
            <a:endParaRPr lang="bg-BG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5447522"/>
              </p:ext>
            </p:extLst>
          </p:nvPr>
        </p:nvGraphicFramePr>
        <p:xfrm>
          <a:off x="611560" y="1557337"/>
          <a:ext cx="8064896" cy="44639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668583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76</TotalTime>
  <Words>507</Words>
  <Application>Microsoft Office PowerPoint</Application>
  <PresentationFormat>Презентация на цял екран (4:3)</PresentationFormat>
  <Paragraphs>124</Paragraphs>
  <Slides>9</Slides>
  <Notes>0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9</vt:i4>
      </vt:variant>
    </vt:vector>
  </HeadingPairs>
  <TitlesOfParts>
    <vt:vector size="13" baseType="lpstr">
      <vt:lpstr>Calibri</vt:lpstr>
      <vt:lpstr>Candara</vt:lpstr>
      <vt:lpstr>Symbol</vt:lpstr>
      <vt:lpstr>Waveform</vt:lpstr>
      <vt:lpstr>Индекс на болниците</vt:lpstr>
      <vt:lpstr>Методология</vt:lpstr>
      <vt:lpstr>КАРДИОХИРУРГИЯ</vt:lpstr>
      <vt:lpstr>КП 116 - Оперативно лечение при сърдечни заболявания в условията на екстракорпорално кръвообращение. Минимално инвазивни сърдечни операции при лица над 18 години</vt:lpstr>
      <vt:lpstr>КП 119 Оперативни процедури при комплексни сърдечни малформации с много голям обем и сложност в условия на екстракорпорално кръвообращение</vt:lpstr>
      <vt:lpstr>КП 120 Лечение на полиорганна недостатъчност, развила се след сърдечна операция</vt:lpstr>
      <vt:lpstr>КП 121 Оперативно лечение на заболявания на сърцето, без екстракорпорално кръвообращение, при лица над 18 години</vt:lpstr>
      <vt:lpstr>КОМПЛЕКСЕН ИНДЕКС</vt:lpstr>
      <vt:lpstr>КОМПЛЕКСЕН ИНДЕКС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Индекс на болниците</dc:title>
  <dc:creator>pc114</dc:creator>
  <cp:lastModifiedBy>user</cp:lastModifiedBy>
  <cp:revision>12</cp:revision>
  <dcterms:created xsi:type="dcterms:W3CDTF">2018-12-04T08:52:37Z</dcterms:created>
  <dcterms:modified xsi:type="dcterms:W3CDTF">2018-12-12T12:41:57Z</dcterms:modified>
</cp:coreProperties>
</file>